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56" r:id="rId2"/>
    <p:sldId id="264" r:id="rId3"/>
    <p:sldId id="266" r:id="rId4"/>
    <p:sldId id="267" r:id="rId5"/>
    <p:sldId id="269" r:id="rId6"/>
    <p:sldId id="257" r:id="rId7"/>
    <p:sldId id="261" r:id="rId8"/>
    <p:sldId id="258" r:id="rId9"/>
    <p:sldId id="259" r:id="rId10"/>
    <p:sldId id="260" r:id="rId11"/>
    <p:sldId id="262" r:id="rId12"/>
    <p:sldId id="288" r:id="rId13"/>
    <p:sldId id="263" r:id="rId14"/>
    <p:sldId id="270" r:id="rId15"/>
    <p:sldId id="271" r:id="rId16"/>
    <p:sldId id="272" r:id="rId17"/>
    <p:sldId id="273" r:id="rId18"/>
    <p:sldId id="276" r:id="rId19"/>
    <p:sldId id="275" r:id="rId20"/>
    <p:sldId id="278" r:id="rId21"/>
    <p:sldId id="283" r:id="rId22"/>
    <p:sldId id="280" r:id="rId23"/>
    <p:sldId id="281" r:id="rId24"/>
    <p:sldId id="282" r:id="rId25"/>
    <p:sldId id="287" r:id="rId26"/>
    <p:sldId id="286" r:id="rId27"/>
    <p:sldId id="284"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378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1A01941-339E-46C0-B779-97D5824077A7}" type="datetimeFigureOut">
              <a:rPr lang="en-US" smtClean="0"/>
              <a:t>5/21/2017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C01A48F-3CF4-4728-AAA1-CEFDD4367323}" type="slidenum">
              <a:rPr lang="en-US" smtClean="0"/>
              <a:t>‹#›</a:t>
            </a:fld>
            <a:endParaRPr lang="en-US"/>
          </a:p>
        </p:txBody>
      </p:sp>
    </p:spTree>
    <p:extLst>
      <p:ext uri="{BB962C8B-B14F-4D97-AF65-F5344CB8AC3E}">
        <p14:creationId xmlns:p14="http://schemas.microsoft.com/office/powerpoint/2010/main" val="4104111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8D22C36-76C4-4C6E-A7A8-426CFE307C43}" type="datetimeFigureOut">
              <a:rPr lang="en-US" smtClean="0"/>
              <a:t>5/21/2017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349742A-6CE4-4972-BFF9-90862A7A75F8}" type="slidenum">
              <a:rPr lang="en-US" smtClean="0"/>
              <a:t>‹#›</a:t>
            </a:fld>
            <a:endParaRPr lang="en-US"/>
          </a:p>
        </p:txBody>
      </p:sp>
    </p:spTree>
    <p:extLst>
      <p:ext uri="{BB962C8B-B14F-4D97-AF65-F5344CB8AC3E}">
        <p14:creationId xmlns:p14="http://schemas.microsoft.com/office/powerpoint/2010/main" val="3020697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A5866BB6-0DC9-47B8-8D55-EDE82ED81044}" type="slidenum">
              <a:rPr lang="en-US" smtClean="0"/>
              <a:pPr eaLnBrk="1" hangingPunct="1"/>
              <a:t>3</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smtClean="0"/>
              <a:t>A 20 car train segment was tied up at an intermediary siding located just North of the ODOT Gravel pile lot. Six of the tank cars were empty and the remaining 13 tank cars carried 28,000 gallons of Ethanol. The siding was located to the Hwy 30 side of the rail line. The logs of the derailed log car impacted the rear corner of the second to last tank car, splitting the tank and releasing Ethanol to ignite by the sparks and hot metal from the collision. The ruptured tank was engulfed by the flames. The Ethanol spilled onto the rail ties and rail bed, ignited by the fire, and exposed the tank car ahead and behind to fire.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49742A-6CE4-4972-BFF9-90862A7A75F8}" type="slidenum">
              <a:rPr lang="en-US" smtClean="0"/>
              <a:t>16</a:t>
            </a:fld>
            <a:endParaRPr lang="en-US"/>
          </a:p>
        </p:txBody>
      </p:sp>
    </p:spTree>
    <p:extLst>
      <p:ext uri="{BB962C8B-B14F-4D97-AF65-F5344CB8AC3E}">
        <p14:creationId xmlns:p14="http://schemas.microsoft.com/office/powerpoint/2010/main" val="2423005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5427352-1177-4475-9473-BEA19727E890}" type="datetimeFigureOut">
              <a:rPr lang="en-US" smtClean="0"/>
              <a:t>5/21/2017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D05A369-37E2-4A4E-BED4-09DBD1036FE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427352-1177-4475-9473-BEA19727E890}"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5A369-37E2-4A4E-BED4-09DBD1036FE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427352-1177-4475-9473-BEA19727E890}"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5A369-37E2-4A4E-BED4-09DBD1036FE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427352-1177-4475-9473-BEA19727E890}"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5A369-37E2-4A4E-BED4-09DBD1036FE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5427352-1177-4475-9473-BEA19727E890}"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5A369-37E2-4A4E-BED4-09DBD1036FE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5427352-1177-4475-9473-BEA19727E890}"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5A369-37E2-4A4E-BED4-09DBD1036FE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5427352-1177-4475-9473-BEA19727E890}"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05A369-37E2-4A4E-BED4-09DBD1036FE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5427352-1177-4475-9473-BEA19727E890}"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05A369-37E2-4A4E-BED4-09DBD1036FE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27352-1177-4475-9473-BEA19727E890}"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05A369-37E2-4A4E-BED4-09DBD1036FE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5427352-1177-4475-9473-BEA19727E890}"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5A369-37E2-4A4E-BED4-09DBD1036FE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5427352-1177-4475-9473-BEA19727E890}"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D05A369-37E2-4A4E-BED4-09DBD1036FEA}"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5427352-1177-4475-9473-BEA19727E890}" type="datetimeFigureOut">
              <a:rPr lang="en-US" smtClean="0"/>
              <a:t>5/21/2017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D05A369-37E2-4A4E-BED4-09DBD1036FEA}"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mgreisen@srfd.us" TargetMode="External"/><Relationship Id="rId2" Type="http://schemas.openxmlformats.org/officeDocument/2006/relationships/hyperlink" Target="mailto:chad.hawkins@state.o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851648" cy="3733800"/>
          </a:xfrm>
        </p:spPr>
        <p:txBody>
          <a:bodyPr/>
          <a:lstStyle/>
          <a:p>
            <a:pPr algn="ctr"/>
            <a:r>
              <a:rPr lang="en-US" dirty="0" smtClean="0">
                <a:solidFill>
                  <a:schemeClr val="bg1"/>
                </a:solidFill>
              </a:rPr>
              <a:t>Columbia County</a:t>
            </a:r>
            <a:br>
              <a:rPr lang="en-US" dirty="0" smtClean="0">
                <a:solidFill>
                  <a:schemeClr val="bg1"/>
                </a:solidFill>
              </a:rPr>
            </a:br>
            <a:r>
              <a:rPr lang="en-US" dirty="0" smtClean="0">
                <a:solidFill>
                  <a:schemeClr val="bg1"/>
                </a:solidFill>
              </a:rPr>
              <a:t>Hazardous Material Transportation by </a:t>
            </a:r>
            <a:br>
              <a:rPr lang="en-US" dirty="0" smtClean="0">
                <a:solidFill>
                  <a:schemeClr val="bg1"/>
                </a:solidFill>
              </a:rPr>
            </a:br>
            <a:r>
              <a:rPr lang="en-US" dirty="0" smtClean="0">
                <a:solidFill>
                  <a:schemeClr val="bg1"/>
                </a:solidFill>
              </a:rPr>
              <a:t>Rail Plan</a:t>
            </a:r>
            <a:endParaRPr lang="en-US" dirty="0">
              <a:solidFill>
                <a:schemeClr val="bg1"/>
              </a:solidFill>
            </a:endParaRPr>
          </a:p>
        </p:txBody>
      </p:sp>
      <p:sp>
        <p:nvSpPr>
          <p:cNvPr id="3" name="Subtitle 2"/>
          <p:cNvSpPr>
            <a:spLocks noGrp="1"/>
          </p:cNvSpPr>
          <p:nvPr>
            <p:ph type="subTitle" idx="1"/>
          </p:nvPr>
        </p:nvSpPr>
        <p:spPr>
          <a:xfrm>
            <a:off x="533400" y="5181600"/>
            <a:ext cx="7854696" cy="1066800"/>
          </a:xfrm>
        </p:spPr>
        <p:txBody>
          <a:bodyPr>
            <a:normAutofit/>
          </a:bodyPr>
          <a:lstStyle/>
          <a:p>
            <a:r>
              <a:rPr lang="en-US" dirty="0" smtClean="0">
                <a:solidFill>
                  <a:schemeClr val="bg1"/>
                </a:solidFill>
              </a:rPr>
              <a:t>Columbia Local Emergency Planning Committee</a:t>
            </a:r>
          </a:p>
          <a:p>
            <a:endParaRPr lang="en-US" dirty="0">
              <a:solidFill>
                <a:schemeClr val="bg1"/>
              </a:solidFill>
            </a:endParaRPr>
          </a:p>
        </p:txBody>
      </p:sp>
    </p:spTree>
    <p:extLst>
      <p:ext uri="{BB962C8B-B14F-4D97-AF65-F5344CB8AC3E}">
        <p14:creationId xmlns:p14="http://schemas.microsoft.com/office/powerpoint/2010/main" val="3150495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Large Group Participation</a:t>
            </a:r>
            <a:endParaRPr lang="en-US" dirty="0"/>
          </a:p>
        </p:txBody>
      </p:sp>
      <p:sp>
        <p:nvSpPr>
          <p:cNvPr id="3" name="Content Placeholder 2"/>
          <p:cNvSpPr>
            <a:spLocks noGrp="1"/>
          </p:cNvSpPr>
          <p:nvPr>
            <p:ph idx="1"/>
          </p:nvPr>
        </p:nvSpPr>
        <p:spPr/>
        <p:txBody>
          <a:bodyPr/>
          <a:lstStyle/>
          <a:p>
            <a:r>
              <a:rPr lang="en-US" dirty="0" smtClean="0"/>
              <a:t>Only one meeting</a:t>
            </a:r>
          </a:p>
          <a:p>
            <a:r>
              <a:rPr lang="en-US" dirty="0" smtClean="0"/>
              <a:t>City Managers</a:t>
            </a:r>
          </a:p>
          <a:p>
            <a:r>
              <a:rPr lang="en-US" dirty="0" smtClean="0"/>
              <a:t>Law Enforcement Agencies</a:t>
            </a:r>
          </a:p>
          <a:p>
            <a:r>
              <a:rPr lang="en-US" dirty="0" smtClean="0"/>
              <a:t>Public Works</a:t>
            </a:r>
          </a:p>
          <a:p>
            <a:r>
              <a:rPr lang="en-US" dirty="0" smtClean="0"/>
              <a:t>County Commissioners</a:t>
            </a:r>
          </a:p>
          <a:p>
            <a:r>
              <a:rPr lang="en-US" dirty="0" smtClean="0"/>
              <a:t>County Agencies</a:t>
            </a:r>
          </a:p>
          <a:p>
            <a:r>
              <a:rPr lang="en-US" dirty="0" smtClean="0"/>
              <a:t>State Agencies</a:t>
            </a:r>
          </a:p>
          <a:p>
            <a:r>
              <a:rPr lang="en-US" dirty="0" smtClean="0"/>
              <a:t>Federal Agencies</a:t>
            </a:r>
          </a:p>
          <a:p>
            <a:r>
              <a:rPr lang="en-US" dirty="0" smtClean="0"/>
              <a:t>Industry</a:t>
            </a:r>
            <a:endParaRPr lang="en-US" dirty="0"/>
          </a:p>
        </p:txBody>
      </p:sp>
    </p:spTree>
    <p:extLst>
      <p:ext uri="{BB962C8B-B14F-4D97-AF65-F5344CB8AC3E}">
        <p14:creationId xmlns:p14="http://schemas.microsoft.com/office/powerpoint/2010/main" val="1177006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pPr algn="ctr"/>
            <a:r>
              <a:rPr lang="en-US" dirty="0" smtClean="0"/>
              <a:t>Determine Top 10 most Hazardous Material Transported by Rail</a:t>
            </a:r>
            <a:endParaRPr lang="en-US" dirty="0"/>
          </a:p>
        </p:txBody>
      </p:sp>
      <p:sp>
        <p:nvSpPr>
          <p:cNvPr id="3" name="Content Placeholder 2"/>
          <p:cNvSpPr>
            <a:spLocks noGrp="1"/>
          </p:cNvSpPr>
          <p:nvPr>
            <p:ph idx="1"/>
          </p:nvPr>
        </p:nvSpPr>
        <p:spPr>
          <a:xfrm>
            <a:off x="457200" y="2667000"/>
            <a:ext cx="8229600" cy="3627120"/>
          </a:xfrm>
        </p:spPr>
        <p:txBody>
          <a:bodyPr/>
          <a:lstStyle/>
          <a:p>
            <a:r>
              <a:rPr lang="en-US" dirty="0" smtClean="0"/>
              <a:t>Anhydrous Ammonia</a:t>
            </a:r>
          </a:p>
          <a:p>
            <a:r>
              <a:rPr lang="en-US" dirty="0" smtClean="0"/>
              <a:t>Crude Oil – Sweet</a:t>
            </a:r>
          </a:p>
          <a:p>
            <a:r>
              <a:rPr lang="en-US" dirty="0" smtClean="0"/>
              <a:t>Ethyl Alcohol</a:t>
            </a:r>
          </a:p>
          <a:p>
            <a:r>
              <a:rPr lang="en-US" dirty="0" smtClean="0"/>
              <a:t>Sodium Chlorate</a:t>
            </a:r>
          </a:p>
          <a:p>
            <a:pPr marL="0" indent="0">
              <a:buNone/>
            </a:pPr>
            <a:endParaRPr lang="en-US" dirty="0"/>
          </a:p>
        </p:txBody>
      </p:sp>
    </p:spTree>
    <p:extLst>
      <p:ext uri="{BB962C8B-B14F-4D97-AF65-F5344CB8AC3E}">
        <p14:creationId xmlns:p14="http://schemas.microsoft.com/office/powerpoint/2010/main" val="130129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Plan is almost 220 pages</a:t>
            </a:r>
            <a:endParaRPr lang="en-US" dirty="0"/>
          </a:p>
        </p:txBody>
      </p:sp>
      <p:sp>
        <p:nvSpPr>
          <p:cNvPr id="6" name="Content Placeholder 5"/>
          <p:cNvSpPr>
            <a:spLocks noGrp="1"/>
          </p:cNvSpPr>
          <p:nvPr>
            <p:ph sz="half" idx="1"/>
          </p:nvPr>
        </p:nvSpPr>
        <p:spPr>
          <a:xfrm>
            <a:off x="457200" y="1920085"/>
            <a:ext cx="6019800" cy="4434840"/>
          </a:xfrm>
        </p:spPr>
        <p:txBody>
          <a:bodyPr/>
          <a:lstStyle/>
          <a:p>
            <a:r>
              <a:rPr lang="en-US" dirty="0" smtClean="0"/>
              <a:t>56 pages Heart of the plan</a:t>
            </a:r>
          </a:p>
          <a:p>
            <a:r>
              <a:rPr lang="en-US" dirty="0" smtClean="0"/>
              <a:t>64 pages maps and plume Projections</a:t>
            </a:r>
          </a:p>
          <a:p>
            <a:r>
              <a:rPr lang="en-US" dirty="0" smtClean="0"/>
              <a:t>40 pages SDS &amp; Railroad guidelines</a:t>
            </a:r>
          </a:p>
          <a:p>
            <a:r>
              <a:rPr lang="en-US" dirty="0" smtClean="0"/>
              <a:t> 50 pages ICS forms</a:t>
            </a:r>
            <a:endParaRPr lang="en-US" dirty="0"/>
          </a:p>
        </p:txBody>
      </p:sp>
      <p:sp>
        <p:nvSpPr>
          <p:cNvPr id="7" name="Content Placeholder 6"/>
          <p:cNvSpPr>
            <a:spLocks noGrp="1"/>
          </p:cNvSpPr>
          <p:nvPr>
            <p:ph sz="half" idx="2"/>
          </p:nvPr>
        </p:nvSpPr>
        <p:spPr/>
        <p:txBody>
          <a:bodyPr/>
          <a:lstStyle/>
          <a:p>
            <a:endParaRPr lang="en-US" dirty="0" smtClean="0"/>
          </a:p>
          <a:p>
            <a:endParaRPr lang="en-US" dirty="0"/>
          </a:p>
        </p:txBody>
      </p:sp>
    </p:spTree>
    <p:extLst>
      <p:ext uri="{BB962C8B-B14F-4D97-AF65-F5344CB8AC3E}">
        <p14:creationId xmlns:p14="http://schemas.microsoft.com/office/powerpoint/2010/main" val="213712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Operational Guide Lines</a:t>
            </a:r>
            <a:endParaRPr lang="en-US" dirty="0"/>
          </a:p>
        </p:txBody>
      </p:sp>
      <p:sp>
        <p:nvSpPr>
          <p:cNvPr id="3" name="Content Placeholder 2"/>
          <p:cNvSpPr>
            <a:spLocks noGrp="1"/>
          </p:cNvSpPr>
          <p:nvPr>
            <p:ph idx="1"/>
          </p:nvPr>
        </p:nvSpPr>
        <p:spPr/>
        <p:txBody>
          <a:bodyPr/>
          <a:lstStyle/>
          <a:p>
            <a:r>
              <a:rPr lang="en-US" dirty="0" smtClean="0"/>
              <a:t>Size Up</a:t>
            </a:r>
          </a:p>
          <a:p>
            <a:r>
              <a:rPr lang="en-US" dirty="0" smtClean="0"/>
              <a:t>Hazard Analysis</a:t>
            </a:r>
          </a:p>
          <a:p>
            <a:r>
              <a:rPr lang="en-US" dirty="0" smtClean="0"/>
              <a:t>Risk Assessment</a:t>
            </a:r>
          </a:p>
          <a:p>
            <a:r>
              <a:rPr lang="en-US" dirty="0" smtClean="0"/>
              <a:t>Strategic Goals (Objectives)</a:t>
            </a:r>
          </a:p>
          <a:p>
            <a:r>
              <a:rPr lang="en-US" dirty="0" smtClean="0"/>
              <a:t>Tactics &amp; Strategies</a:t>
            </a:r>
          </a:p>
          <a:p>
            <a:r>
              <a:rPr lang="en-US" dirty="0" smtClean="0"/>
              <a:t>Debriefing</a:t>
            </a:r>
          </a:p>
          <a:p>
            <a:r>
              <a:rPr lang="en-US" dirty="0" smtClean="0"/>
              <a:t>Foam Application Guidelines</a:t>
            </a:r>
          </a:p>
          <a:p>
            <a:r>
              <a:rPr lang="en-US" dirty="0" smtClean="0"/>
              <a:t>Incident Command Guidelines – Single or Unified </a:t>
            </a:r>
          </a:p>
          <a:p>
            <a:r>
              <a:rPr lang="en-US" dirty="0"/>
              <a:t>Resource </a:t>
            </a:r>
            <a:r>
              <a:rPr lang="en-US" dirty="0" smtClean="0"/>
              <a:t>and Communications (dispatch) Guidelines</a:t>
            </a:r>
            <a:endParaRPr lang="en-US" dirty="0"/>
          </a:p>
        </p:txBody>
      </p:sp>
    </p:spTree>
    <p:extLst>
      <p:ext uri="{BB962C8B-B14F-4D97-AF65-F5344CB8AC3E}">
        <p14:creationId xmlns:p14="http://schemas.microsoft.com/office/powerpoint/2010/main" val="22382043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6800" y="914400"/>
            <a:ext cx="6248400" cy="5078313"/>
          </a:xfrm>
          <a:prstGeom prst="rect">
            <a:avLst/>
          </a:prstGeom>
        </p:spPr>
        <p:txBody>
          <a:bodyPr wrap="square">
            <a:spAutoFit/>
          </a:bodyPr>
          <a:lstStyle/>
          <a:p>
            <a:r>
              <a:rPr lang="en-US" b="1" u="sng" dirty="0"/>
              <a:t>First Arriving Unit – Size-Up</a:t>
            </a:r>
            <a:endParaRPr lang="en-US" dirty="0"/>
          </a:p>
          <a:p>
            <a:r>
              <a:rPr lang="en-US" dirty="0"/>
              <a:t>____ Announce Incident via Radio, quick size-up, establish Command and name</a:t>
            </a:r>
          </a:p>
          <a:p>
            <a:r>
              <a:rPr lang="en-US" dirty="0"/>
              <a:t>_____Announce, via radio, the quick size-up info to all incoming units with approach instructions for incoming units. (up wind etc.)</a:t>
            </a:r>
          </a:p>
          <a:p>
            <a:r>
              <a:rPr lang="en-US" dirty="0"/>
              <a:t>_____Secure the scene. Set roadblock parameters.</a:t>
            </a:r>
          </a:p>
          <a:p>
            <a:r>
              <a:rPr lang="en-US" dirty="0"/>
              <a:t>_____Contact RR Crew, Identify need for Coast Guard/DEQ/OERS</a:t>
            </a:r>
          </a:p>
          <a:p>
            <a:r>
              <a:rPr lang="en-US" dirty="0"/>
              <a:t>_____Confirm </a:t>
            </a:r>
            <a:r>
              <a:rPr lang="en-US" dirty="0" err="1"/>
              <a:t>Haz</a:t>
            </a:r>
            <a:r>
              <a:rPr lang="en-US" dirty="0"/>
              <a:t> Mat level and confirm team response.</a:t>
            </a:r>
          </a:p>
          <a:p>
            <a:r>
              <a:rPr lang="en-US" dirty="0"/>
              <a:t>_____Identify Product. (Placards, Shipping Paper [Train Consist], Train Crew, Car   Number etc. </a:t>
            </a:r>
          </a:p>
          <a:p>
            <a:r>
              <a:rPr lang="en-US" dirty="0"/>
              <a:t>Product Name:________________________________</a:t>
            </a:r>
          </a:p>
          <a:p>
            <a:r>
              <a:rPr lang="en-US" dirty="0"/>
              <a:t>DOT 2016 ERG Guide No.: __________ (Orange border pages)</a:t>
            </a:r>
          </a:p>
          <a:p>
            <a:r>
              <a:rPr lang="en-US" dirty="0"/>
              <a:t>_____Complete a Detailed Size-Up</a:t>
            </a:r>
          </a:p>
          <a:p>
            <a:r>
              <a:rPr lang="en-US" dirty="0"/>
              <a:t>           </a:t>
            </a:r>
            <a:r>
              <a:rPr lang="en-US" i="1" dirty="0"/>
              <a:t>Area impacted by vapors, spills etc. </a:t>
            </a:r>
            <a:r>
              <a:rPr lang="en-US" i="1" dirty="0" smtClean="0"/>
              <a:t>________________</a:t>
            </a:r>
            <a:endParaRPr lang="en-US" dirty="0"/>
          </a:p>
          <a:p>
            <a:r>
              <a:rPr lang="en-US" i="1" dirty="0"/>
              <a:t>            Public </a:t>
            </a:r>
            <a:r>
              <a:rPr lang="en-US" i="1" dirty="0" smtClean="0"/>
              <a:t>Exposed____________________________</a:t>
            </a:r>
            <a:endParaRPr lang="en-US" dirty="0"/>
          </a:p>
          <a:p>
            <a:r>
              <a:rPr lang="en-US" i="1" dirty="0"/>
              <a:t>            Fire or Fire </a:t>
            </a:r>
            <a:r>
              <a:rPr lang="en-US" i="1" dirty="0" smtClean="0"/>
              <a:t>potential________________________</a:t>
            </a:r>
            <a:endParaRPr lang="en-US" dirty="0"/>
          </a:p>
        </p:txBody>
      </p:sp>
    </p:spTree>
    <p:extLst>
      <p:ext uri="{BB962C8B-B14F-4D97-AF65-F5344CB8AC3E}">
        <p14:creationId xmlns:p14="http://schemas.microsoft.com/office/powerpoint/2010/main" val="3932303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143000"/>
            <a:ext cx="6477000" cy="5078313"/>
          </a:xfrm>
          <a:prstGeom prst="rect">
            <a:avLst/>
          </a:prstGeom>
        </p:spPr>
        <p:txBody>
          <a:bodyPr wrap="square">
            <a:spAutoFit/>
          </a:bodyPr>
          <a:lstStyle/>
          <a:p>
            <a:r>
              <a:rPr lang="en-US" b="1" u="sng" dirty="0"/>
              <a:t>Hazard Analysis</a:t>
            </a:r>
            <a:endParaRPr lang="en-US" dirty="0"/>
          </a:p>
          <a:p>
            <a:r>
              <a:rPr lang="en-US" dirty="0"/>
              <a:t>Product Name:_______________________________________________</a:t>
            </a:r>
          </a:p>
          <a:p>
            <a:r>
              <a:rPr lang="en-US" dirty="0"/>
              <a:t>Flash Point:______________</a:t>
            </a:r>
          </a:p>
          <a:p>
            <a:r>
              <a:rPr lang="en-US" dirty="0"/>
              <a:t>Flammable/Explosive Range:_______________</a:t>
            </a:r>
          </a:p>
          <a:p>
            <a:r>
              <a:rPr lang="en-US" dirty="0"/>
              <a:t>Vapor Pressure: (water=25 mm/Hg)_______________</a:t>
            </a:r>
          </a:p>
          <a:p>
            <a:r>
              <a:rPr lang="en-US" dirty="0"/>
              <a:t>Vapor Density: (Air=1   &lt;1 Rise    &gt;1 Sink) _______________</a:t>
            </a:r>
          </a:p>
          <a:p>
            <a:r>
              <a:rPr lang="en-US" dirty="0" err="1"/>
              <a:t>Corrosivity</a:t>
            </a:r>
            <a:r>
              <a:rPr lang="en-US" dirty="0"/>
              <a:t>: (Acid or Caustic)______________</a:t>
            </a:r>
          </a:p>
          <a:p>
            <a:r>
              <a:rPr lang="en-US" dirty="0"/>
              <a:t>Solubility: (Soluble-Yes or No)_____________</a:t>
            </a:r>
          </a:p>
          <a:p>
            <a:r>
              <a:rPr lang="en-US" dirty="0"/>
              <a:t>Toxicity: (TLV, IDLH)____________</a:t>
            </a:r>
          </a:p>
          <a:p>
            <a:r>
              <a:rPr lang="en-US" dirty="0"/>
              <a:t>DOT 2016 ERG Guide Number:  _______  (Orange border pages)</a:t>
            </a:r>
          </a:p>
          <a:p>
            <a:r>
              <a:rPr lang="en-US" dirty="0"/>
              <a:t>PPE requirements:</a:t>
            </a:r>
          </a:p>
          <a:p>
            <a:r>
              <a:rPr lang="en-US" dirty="0"/>
              <a:t> </a:t>
            </a:r>
          </a:p>
          <a:p>
            <a:r>
              <a:rPr lang="en-US" dirty="0"/>
              <a:t>_____Contact Hazmat Team for assistance in interpretation of data.</a:t>
            </a:r>
          </a:p>
          <a:p>
            <a:r>
              <a:rPr lang="en-US" dirty="0"/>
              <a:t>_____If product is not identified or data is inconclusive, assume a worst case scenario and protect public/exposures.</a:t>
            </a:r>
          </a:p>
          <a:p>
            <a:r>
              <a:rPr lang="en-US" dirty="0"/>
              <a:t>_____Set Cold, Warm and Hot Zones if possible.</a:t>
            </a:r>
          </a:p>
        </p:txBody>
      </p:sp>
    </p:spTree>
    <p:extLst>
      <p:ext uri="{BB962C8B-B14F-4D97-AF65-F5344CB8AC3E}">
        <p14:creationId xmlns:p14="http://schemas.microsoft.com/office/powerpoint/2010/main" val="34631302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t>
            </a:r>
            <a:r>
              <a:rPr lang="en-US" dirty="0" smtClean="0"/>
              <a:t>Lead Agency</a:t>
            </a:r>
            <a:endParaRPr lang="en-US" dirty="0"/>
          </a:p>
        </p:txBody>
      </p:sp>
      <p:sp>
        <p:nvSpPr>
          <p:cNvPr id="3" name="Rectangle 2"/>
          <p:cNvSpPr/>
          <p:nvPr/>
        </p:nvSpPr>
        <p:spPr>
          <a:xfrm>
            <a:off x="1066800" y="1997839"/>
            <a:ext cx="6477000" cy="2585323"/>
          </a:xfrm>
          <a:prstGeom prst="rect">
            <a:avLst/>
          </a:prstGeom>
        </p:spPr>
        <p:txBody>
          <a:bodyPr wrap="square">
            <a:spAutoFit/>
          </a:bodyPr>
          <a:lstStyle/>
          <a:p>
            <a:pPr eaLnBrk="0" hangingPunct="0"/>
            <a:r>
              <a:rPr lang="en-US" b="1" dirty="0"/>
              <a:t>Rail Response Zones North (RRZN): Clatskanie Rural Fire Protection District (CRFPD) Lead fire </a:t>
            </a:r>
            <a:r>
              <a:rPr lang="en-US" b="1" dirty="0" smtClean="0"/>
              <a:t>Jurisdiction</a:t>
            </a:r>
          </a:p>
          <a:p>
            <a:pPr eaLnBrk="0" hangingPunct="0"/>
            <a:endParaRPr lang="en-US" dirty="0"/>
          </a:p>
          <a:p>
            <a:pPr eaLnBrk="0" hangingPunct="0"/>
            <a:r>
              <a:rPr lang="en-US" dirty="0"/>
              <a:t>RRZN 1  Columbia/Clatsop County Line (milepost 70) to Clatskanie (milepost 62)</a:t>
            </a:r>
          </a:p>
          <a:p>
            <a:pPr eaLnBrk="0" hangingPunct="0"/>
            <a:r>
              <a:rPr lang="en-US" dirty="0"/>
              <a:t>Notify:  CRFPD, ODOT, CORD (Columbia County Road Department), Clatskanie Police, Clatskanie Public Works, </a:t>
            </a:r>
            <a:r>
              <a:rPr lang="en-US" dirty="0" smtClean="0"/>
              <a:t>CCSO, Clatsop or Columbia County </a:t>
            </a:r>
            <a:r>
              <a:rPr lang="en-US" dirty="0"/>
              <a:t>Emergency Management</a:t>
            </a:r>
          </a:p>
          <a:p>
            <a:pPr eaLnBrk="0" hangingPunct="0"/>
            <a:r>
              <a:rPr lang="en-US" b="1" dirty="0"/>
              <a:t> </a:t>
            </a:r>
            <a:endParaRPr lang="en-US" dirty="0"/>
          </a:p>
        </p:txBody>
      </p:sp>
    </p:spTree>
    <p:extLst>
      <p:ext uri="{BB962C8B-B14F-4D97-AF65-F5344CB8AC3E}">
        <p14:creationId xmlns:p14="http://schemas.microsoft.com/office/powerpoint/2010/main" val="1452750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1295400" y="914400"/>
            <a:ext cx="6400800" cy="4600257"/>
          </a:xfrm>
          <a:prstGeom prst="rect">
            <a:avLst/>
          </a:prstGeom>
          <a:ln>
            <a:solidFill>
              <a:schemeClr val="tx1"/>
            </a:solidFill>
          </a:ln>
        </p:spPr>
      </p:pic>
    </p:spTree>
    <p:extLst>
      <p:ext uri="{BB962C8B-B14F-4D97-AF65-F5344CB8AC3E}">
        <p14:creationId xmlns:p14="http://schemas.microsoft.com/office/powerpoint/2010/main" val="33300099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0200" y="2828836"/>
            <a:ext cx="5638800" cy="1477328"/>
          </a:xfrm>
          <a:prstGeom prst="rect">
            <a:avLst/>
          </a:prstGeom>
        </p:spPr>
        <p:txBody>
          <a:bodyPr wrap="square">
            <a:spAutoFit/>
          </a:bodyPr>
          <a:lstStyle/>
          <a:p>
            <a:pPr eaLnBrk="0" hangingPunct="0"/>
            <a:r>
              <a:rPr lang="en-US" dirty="0"/>
              <a:t>RRZC 4 Larsen Road (milepost 51) to Lindberg Road (milepost 44</a:t>
            </a:r>
            <a:r>
              <a:rPr lang="en-US" dirty="0" smtClean="0"/>
              <a:t>)</a:t>
            </a:r>
          </a:p>
          <a:p>
            <a:pPr eaLnBrk="0" hangingPunct="0"/>
            <a:endParaRPr lang="en-US" dirty="0"/>
          </a:p>
          <a:p>
            <a:pPr eaLnBrk="0" hangingPunct="0"/>
            <a:r>
              <a:rPr lang="en-US" dirty="0" smtClean="0"/>
              <a:t>Notify</a:t>
            </a:r>
            <a:r>
              <a:rPr lang="en-US" dirty="0"/>
              <a:t>: CRFR, ODOT, CORD, Rainier Police, Rainier Public </a:t>
            </a:r>
            <a:r>
              <a:rPr lang="en-US" dirty="0" smtClean="0"/>
              <a:t>Works, CCSO, COL EM</a:t>
            </a:r>
            <a:endParaRPr lang="en-US" dirty="0"/>
          </a:p>
        </p:txBody>
      </p:sp>
    </p:spTree>
    <p:extLst>
      <p:ext uri="{BB962C8B-B14F-4D97-AF65-F5344CB8AC3E}">
        <p14:creationId xmlns:p14="http://schemas.microsoft.com/office/powerpoint/2010/main" val="878606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email">
            <a:extLst>
              <a:ext uri="{28A0092B-C50C-407E-A947-70E740481C1C}">
                <a14:useLocalDpi xmlns:a14="http://schemas.microsoft.com/office/drawing/2010/main"/>
              </a:ext>
            </a:extLst>
          </a:blip>
          <a:stretch>
            <a:fillRect/>
          </a:stretch>
        </p:blipFill>
        <p:spPr>
          <a:xfrm>
            <a:off x="923925" y="693420"/>
            <a:ext cx="7296150" cy="5471160"/>
          </a:xfrm>
          <a:prstGeom prst="rect">
            <a:avLst/>
          </a:prstGeom>
          <a:ln>
            <a:solidFill>
              <a:schemeClr val="tx1"/>
            </a:solidFill>
          </a:ln>
        </p:spPr>
      </p:pic>
    </p:spTree>
    <p:extLst>
      <p:ext uri="{BB962C8B-B14F-4D97-AF65-F5344CB8AC3E}">
        <p14:creationId xmlns:p14="http://schemas.microsoft.com/office/powerpoint/2010/main" val="3607302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fox12 27779506_640X45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87338"/>
            <a:ext cx="8839200" cy="628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93335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email">
            <a:extLst>
              <a:ext uri="{28A0092B-C50C-407E-A947-70E740481C1C}">
                <a14:useLocalDpi xmlns:a14="http://schemas.microsoft.com/office/drawing/2010/main"/>
              </a:ext>
            </a:extLst>
          </a:blip>
          <a:srcRect l="-7500" t="-16636" r="-7500" b="-16636"/>
          <a:stretch/>
        </p:blipFill>
        <p:spPr>
          <a:xfrm>
            <a:off x="1417320" y="-653415"/>
            <a:ext cx="6309360" cy="8164830"/>
          </a:xfrm>
          <a:prstGeom prst="rect">
            <a:avLst/>
          </a:prstGeom>
        </p:spPr>
      </p:pic>
    </p:spTree>
    <p:extLst>
      <p:ext uri="{BB962C8B-B14F-4D97-AF65-F5344CB8AC3E}">
        <p14:creationId xmlns:p14="http://schemas.microsoft.com/office/powerpoint/2010/main" val="850979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Agencies</a:t>
            </a:r>
            <a:endParaRPr lang="en-US" dirty="0"/>
          </a:p>
        </p:txBody>
      </p:sp>
      <p:sp>
        <p:nvSpPr>
          <p:cNvPr id="3" name="Content Placeholder 2"/>
          <p:cNvSpPr>
            <a:spLocks noGrp="1"/>
          </p:cNvSpPr>
          <p:nvPr>
            <p:ph sz="half" idx="1"/>
          </p:nvPr>
        </p:nvSpPr>
        <p:spPr/>
        <p:txBody>
          <a:bodyPr/>
          <a:lstStyle/>
          <a:p>
            <a:r>
              <a:rPr lang="en-US" dirty="0" smtClean="0"/>
              <a:t>Fire Agencies</a:t>
            </a:r>
          </a:p>
          <a:p>
            <a:r>
              <a:rPr lang="en-US" dirty="0" smtClean="0"/>
              <a:t>Law Enforcement</a:t>
            </a:r>
          </a:p>
          <a:p>
            <a:r>
              <a:rPr lang="en-US" dirty="0" smtClean="0"/>
              <a:t>Road Departments Public Works</a:t>
            </a:r>
          </a:p>
          <a:p>
            <a:r>
              <a:rPr lang="en-US" dirty="0" smtClean="0"/>
              <a:t>Emergency Management</a:t>
            </a:r>
          </a:p>
          <a:p>
            <a:r>
              <a:rPr lang="en-US" dirty="0" smtClean="0"/>
              <a:t>Railroad</a:t>
            </a:r>
          </a:p>
          <a:p>
            <a:r>
              <a:rPr lang="en-US" dirty="0" smtClean="0"/>
              <a:t>911</a:t>
            </a:r>
            <a:endParaRPr lang="en-US" dirty="0"/>
          </a:p>
        </p:txBody>
      </p:sp>
      <p:sp>
        <p:nvSpPr>
          <p:cNvPr id="4" name="Content Placeholder 3"/>
          <p:cNvSpPr>
            <a:spLocks noGrp="1"/>
          </p:cNvSpPr>
          <p:nvPr>
            <p:ph sz="half" idx="2"/>
          </p:nvPr>
        </p:nvSpPr>
        <p:spPr/>
        <p:txBody>
          <a:bodyPr/>
          <a:lstStyle/>
          <a:p>
            <a:r>
              <a:rPr lang="en-US" dirty="0" smtClean="0"/>
              <a:t>OSFM</a:t>
            </a:r>
          </a:p>
          <a:p>
            <a:r>
              <a:rPr lang="en-US" dirty="0" smtClean="0"/>
              <a:t>Hazmat Teams</a:t>
            </a:r>
          </a:p>
          <a:p>
            <a:r>
              <a:rPr lang="en-US" dirty="0" smtClean="0"/>
              <a:t>OSP</a:t>
            </a:r>
          </a:p>
          <a:p>
            <a:r>
              <a:rPr lang="en-US" dirty="0" smtClean="0"/>
              <a:t>ODOT</a:t>
            </a:r>
          </a:p>
          <a:p>
            <a:r>
              <a:rPr lang="en-US" dirty="0" smtClean="0"/>
              <a:t>DEQ</a:t>
            </a:r>
          </a:p>
          <a:p>
            <a:r>
              <a:rPr lang="en-US" dirty="0" smtClean="0"/>
              <a:t>Coast Guard</a:t>
            </a:r>
          </a:p>
          <a:p>
            <a:r>
              <a:rPr lang="en-US" dirty="0" smtClean="0"/>
              <a:t>EPA</a:t>
            </a:r>
          </a:p>
          <a:p>
            <a:r>
              <a:rPr lang="en-US" dirty="0" smtClean="0"/>
              <a:t>Many More …..</a:t>
            </a:r>
            <a:endParaRPr lang="en-US" dirty="0"/>
          </a:p>
        </p:txBody>
      </p:sp>
    </p:spTree>
    <p:extLst>
      <p:ext uri="{BB962C8B-B14F-4D97-AF65-F5344CB8AC3E}">
        <p14:creationId xmlns:p14="http://schemas.microsoft.com/office/powerpoint/2010/main" val="1936625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lgn="ctr"/>
            <a:r>
              <a:rPr lang="en-US" dirty="0">
                <a:solidFill>
                  <a:schemeClr val="bg1"/>
                </a:solidFill>
              </a:rPr>
              <a:t>Safety Data </a:t>
            </a:r>
            <a:r>
              <a:rPr lang="en-US" dirty="0" smtClean="0">
                <a:solidFill>
                  <a:schemeClr val="bg1"/>
                </a:solidFill>
              </a:rPr>
              <a:t>Sheets and</a:t>
            </a:r>
            <a:r>
              <a:rPr lang="en-US" dirty="0">
                <a:solidFill>
                  <a:schemeClr val="bg1"/>
                </a:solidFill>
              </a:rPr>
              <a:t/>
            </a:r>
            <a:br>
              <a:rPr lang="en-US" dirty="0">
                <a:solidFill>
                  <a:schemeClr val="bg1"/>
                </a:solidFill>
              </a:rPr>
            </a:br>
            <a:r>
              <a:rPr lang="en-US" dirty="0">
                <a:solidFill>
                  <a:schemeClr val="bg1"/>
                </a:solidFill>
              </a:rPr>
              <a:t>Railroad Chemical Guidelines</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508757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screen">
            <a:extLst>
              <a:ext uri="{28A0092B-C50C-407E-A947-70E740481C1C}">
                <a14:useLocalDpi xmlns:a14="http://schemas.microsoft.com/office/drawing/2010/main"/>
              </a:ext>
            </a:extLst>
          </a:blip>
          <a:stretch>
            <a:fillRect/>
          </a:stretch>
        </p:blipFill>
        <p:spPr>
          <a:xfrm>
            <a:off x="1905000" y="762001"/>
            <a:ext cx="5334000" cy="5486400"/>
          </a:xfrm>
          <a:prstGeom prst="rect">
            <a:avLst/>
          </a:prstGeom>
          <a:ln>
            <a:solidFill>
              <a:schemeClr val="tx1"/>
            </a:solidFill>
          </a:ln>
        </p:spPr>
      </p:pic>
    </p:spTree>
    <p:extLst>
      <p:ext uri="{BB962C8B-B14F-4D97-AF65-F5344CB8AC3E}">
        <p14:creationId xmlns:p14="http://schemas.microsoft.com/office/powerpoint/2010/main" val="14506474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7207" y="838200"/>
            <a:ext cx="6705600" cy="5355312"/>
          </a:xfrm>
          <a:prstGeom prst="rect">
            <a:avLst/>
          </a:prstGeom>
        </p:spPr>
        <p:txBody>
          <a:bodyPr wrap="square">
            <a:spAutoFit/>
          </a:bodyPr>
          <a:lstStyle/>
          <a:p>
            <a:r>
              <a:rPr lang="en-US" b="1" u="heavy" dirty="0"/>
              <a:t>Anhydrous Ammonia:</a:t>
            </a:r>
            <a:endParaRPr lang="en-US" dirty="0"/>
          </a:p>
          <a:p>
            <a:r>
              <a:rPr lang="en-US" dirty="0"/>
              <a:t> </a:t>
            </a:r>
          </a:p>
          <a:p>
            <a:r>
              <a:rPr lang="en-US" dirty="0"/>
              <a:t>A clear, colorless (corrosive) gas with a strong odor. Shipped as a liquid under pressure (railcar). Contact with the liquid can cause frostbite.</a:t>
            </a:r>
          </a:p>
          <a:p>
            <a:r>
              <a:rPr lang="en-US" dirty="0"/>
              <a:t> </a:t>
            </a:r>
          </a:p>
          <a:p>
            <a:r>
              <a:rPr lang="en-US" dirty="0"/>
              <a:t>Normally non-flammable outdoors but can become flammable</a:t>
            </a:r>
          </a:p>
          <a:p>
            <a:r>
              <a:rPr lang="en-US" dirty="0"/>
              <a:t>(explosive) when confined (as in a building or structure).</a:t>
            </a:r>
          </a:p>
          <a:p>
            <a:r>
              <a:rPr lang="en-US" dirty="0"/>
              <a:t> </a:t>
            </a:r>
          </a:p>
          <a:p>
            <a:r>
              <a:rPr lang="en-US" dirty="0"/>
              <a:t>Forms ammonium hydroxide, a strong corrosive (caustic) when mixed with water or moisture. Personnel should stay out of the vapors as they are highly toxic and corrosive to the skin and respiratory system.</a:t>
            </a:r>
          </a:p>
          <a:p>
            <a:r>
              <a:rPr lang="en-US" dirty="0"/>
              <a:t> </a:t>
            </a:r>
          </a:p>
          <a:p>
            <a:r>
              <a:rPr lang="en-US" dirty="0"/>
              <a:t>Full turnouts with SCBA’s may be necessary for personnel near but not in the leak area. Exposure to or working in and around anhydrous ammonia requires full respiratory and full protective clothing (Hazmat Team Operation).</a:t>
            </a:r>
          </a:p>
          <a:p>
            <a:r>
              <a:rPr lang="en-US" dirty="0"/>
              <a:t> </a:t>
            </a:r>
          </a:p>
        </p:txBody>
      </p:sp>
    </p:spTree>
    <p:extLst>
      <p:ext uri="{BB962C8B-B14F-4D97-AF65-F5344CB8AC3E}">
        <p14:creationId xmlns:p14="http://schemas.microsoft.com/office/powerpoint/2010/main" val="12401466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Response Packet for fire engines</a:t>
            </a:r>
            <a:endParaRPr lang="en-US" dirty="0"/>
          </a:p>
        </p:txBody>
      </p:sp>
      <p:sp>
        <p:nvSpPr>
          <p:cNvPr id="3" name="Content Placeholder 2"/>
          <p:cNvSpPr>
            <a:spLocks noGrp="1"/>
          </p:cNvSpPr>
          <p:nvPr>
            <p:ph idx="1"/>
          </p:nvPr>
        </p:nvSpPr>
        <p:spPr/>
        <p:txBody>
          <a:bodyPr/>
          <a:lstStyle/>
          <a:p>
            <a:r>
              <a:rPr lang="en-US" dirty="0" smtClean="0"/>
              <a:t>Checklists</a:t>
            </a:r>
          </a:p>
          <a:p>
            <a:r>
              <a:rPr lang="en-US" dirty="0" smtClean="0"/>
              <a:t>Plume projection maps</a:t>
            </a:r>
          </a:p>
          <a:p>
            <a:r>
              <a:rPr lang="en-US" dirty="0" smtClean="0"/>
              <a:t>Railroad milepost maps</a:t>
            </a:r>
          </a:p>
          <a:p>
            <a:r>
              <a:rPr lang="en-US" dirty="0" smtClean="0"/>
              <a:t>Foam Application Maps</a:t>
            </a:r>
          </a:p>
          <a:p>
            <a:r>
              <a:rPr lang="en-US" dirty="0" smtClean="0"/>
              <a:t>Hazard Analysis Check Lists, SDS</a:t>
            </a:r>
          </a:p>
          <a:p>
            <a:r>
              <a:rPr lang="en-US" dirty="0" smtClean="0"/>
              <a:t>Chemical Guidelines for four chemicals </a:t>
            </a:r>
            <a:r>
              <a:rPr lang="en-US" dirty="0" err="1" smtClean="0"/>
              <a:t>Tx</a:t>
            </a:r>
            <a:r>
              <a:rPr lang="en-US" dirty="0" smtClean="0"/>
              <a:t> by Rail</a:t>
            </a:r>
          </a:p>
          <a:p>
            <a:r>
              <a:rPr lang="en-US" dirty="0" smtClean="0"/>
              <a:t>Apparatus Inventories</a:t>
            </a:r>
          </a:p>
          <a:p>
            <a:r>
              <a:rPr lang="en-US" dirty="0" smtClean="0"/>
              <a:t>ICS Forms</a:t>
            </a:r>
          </a:p>
        </p:txBody>
      </p:sp>
    </p:spTree>
    <p:extLst>
      <p:ext uri="{BB962C8B-B14F-4D97-AF65-F5344CB8AC3E}">
        <p14:creationId xmlns:p14="http://schemas.microsoft.com/office/powerpoint/2010/main" val="27611861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Worked for us</a:t>
            </a:r>
            <a:endParaRPr lang="en-US" dirty="0"/>
          </a:p>
        </p:txBody>
      </p:sp>
      <p:sp>
        <p:nvSpPr>
          <p:cNvPr id="3" name="Content Placeholder 2"/>
          <p:cNvSpPr>
            <a:spLocks noGrp="1"/>
          </p:cNvSpPr>
          <p:nvPr>
            <p:ph idx="1"/>
          </p:nvPr>
        </p:nvSpPr>
        <p:spPr/>
        <p:txBody>
          <a:bodyPr/>
          <a:lstStyle/>
          <a:p>
            <a:r>
              <a:rPr lang="en-US" dirty="0" smtClean="0"/>
              <a:t>Henle Group keeping us on track</a:t>
            </a:r>
          </a:p>
          <a:p>
            <a:r>
              <a:rPr lang="en-US" dirty="0" smtClean="0"/>
              <a:t>OSFM office support</a:t>
            </a:r>
          </a:p>
          <a:p>
            <a:r>
              <a:rPr lang="en-US" dirty="0" smtClean="0"/>
              <a:t>Portland and Western Railroad </a:t>
            </a:r>
          </a:p>
          <a:p>
            <a:r>
              <a:rPr lang="en-US" dirty="0" smtClean="0"/>
              <a:t>Strong Core Group</a:t>
            </a:r>
            <a:endParaRPr lang="en-US" dirty="0"/>
          </a:p>
        </p:txBody>
      </p:sp>
    </p:spTree>
    <p:extLst>
      <p:ext uri="{BB962C8B-B14F-4D97-AF65-F5344CB8AC3E}">
        <p14:creationId xmlns:p14="http://schemas.microsoft.com/office/powerpoint/2010/main" val="920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For any Information</a:t>
            </a:r>
            <a:endParaRPr lang="en-US" dirty="0"/>
          </a:p>
        </p:txBody>
      </p:sp>
      <p:sp>
        <p:nvSpPr>
          <p:cNvPr id="5" name="Content Placeholder 4"/>
          <p:cNvSpPr>
            <a:spLocks noGrp="1"/>
          </p:cNvSpPr>
          <p:nvPr>
            <p:ph idx="1"/>
          </p:nvPr>
        </p:nvSpPr>
        <p:spPr/>
        <p:txBody>
          <a:bodyPr/>
          <a:lstStyle/>
          <a:p>
            <a:pPr marL="0" indent="0">
              <a:buNone/>
            </a:pPr>
            <a:r>
              <a:rPr lang="en-US" dirty="0" smtClean="0"/>
              <a:t>Oregon State Fire Marshal Office</a:t>
            </a:r>
          </a:p>
          <a:p>
            <a:pPr marL="0" indent="0">
              <a:buNone/>
            </a:pPr>
            <a:r>
              <a:rPr lang="en-US" dirty="0" smtClean="0"/>
              <a:t>Chad Hawkins</a:t>
            </a:r>
          </a:p>
          <a:p>
            <a:pPr marL="0" indent="0">
              <a:buNone/>
            </a:pPr>
            <a:r>
              <a:rPr lang="en-US" dirty="0" err="1" smtClean="0">
                <a:hlinkClick r:id="rId2"/>
              </a:rPr>
              <a:t>chad.hawkins@state.or</a:t>
            </a:r>
            <a:endParaRPr lang="en-US" dirty="0" smtClean="0"/>
          </a:p>
          <a:p>
            <a:pPr marL="0" indent="0">
              <a:buNone/>
            </a:pPr>
            <a:endParaRPr lang="en-US" dirty="0"/>
          </a:p>
          <a:p>
            <a:pPr marL="0" indent="0">
              <a:buNone/>
            </a:pPr>
            <a:r>
              <a:rPr lang="en-US" dirty="0" smtClean="0"/>
              <a:t>Scappoose Rural Fire District</a:t>
            </a:r>
          </a:p>
          <a:p>
            <a:pPr marL="0" indent="0">
              <a:buNone/>
            </a:pPr>
            <a:r>
              <a:rPr lang="en-US" dirty="0" smtClean="0"/>
              <a:t>Michael Greisen</a:t>
            </a:r>
          </a:p>
          <a:p>
            <a:pPr marL="0" indent="0">
              <a:buNone/>
            </a:pPr>
            <a:r>
              <a:rPr lang="en-US" dirty="0" smtClean="0">
                <a:hlinkClick r:id="rId3"/>
              </a:rPr>
              <a:t>mgreisen@srfd.us</a:t>
            </a:r>
            <a:endParaRPr lang="en-US" dirty="0" smtClean="0"/>
          </a:p>
          <a:p>
            <a:pPr marL="0" indent="0">
              <a:buNone/>
            </a:pPr>
            <a:r>
              <a:rPr lang="en-US" dirty="0" smtClean="0"/>
              <a:t>503-369-1767</a:t>
            </a:r>
          </a:p>
          <a:p>
            <a:pPr marL="0" indent="0">
              <a:buNone/>
            </a:pPr>
            <a:r>
              <a:rPr lang="en-US" dirty="0" smtClean="0"/>
              <a:t>www.srfd.us</a:t>
            </a:r>
            <a:endParaRPr lang="en-US" dirty="0"/>
          </a:p>
        </p:txBody>
      </p:sp>
    </p:spTree>
    <p:extLst>
      <p:ext uri="{BB962C8B-B14F-4D97-AF65-F5344CB8AC3E}">
        <p14:creationId xmlns:p14="http://schemas.microsoft.com/office/powerpoint/2010/main" val="1808056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KATU Train-aerial-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90538"/>
            <a:ext cx="8763000" cy="592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1013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ATU TRAINFIRE440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5425"/>
            <a:ext cx="8534400" cy="640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6206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IMG_51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20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4464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 Transportation by Rail Plan</a:t>
            </a:r>
            <a:endParaRPr lang="en-US" dirty="0"/>
          </a:p>
        </p:txBody>
      </p:sp>
      <p:sp>
        <p:nvSpPr>
          <p:cNvPr id="3" name="Content Placeholder 2"/>
          <p:cNvSpPr>
            <a:spLocks noGrp="1"/>
          </p:cNvSpPr>
          <p:nvPr>
            <p:ph idx="1"/>
          </p:nvPr>
        </p:nvSpPr>
        <p:spPr/>
        <p:txBody>
          <a:bodyPr/>
          <a:lstStyle/>
          <a:p>
            <a:pPr marL="0" indent="0">
              <a:buNone/>
            </a:pPr>
            <a:r>
              <a:rPr lang="en-US" dirty="0" smtClean="0"/>
              <a:t>    Developed by Bill Henle and Steve Hermann from </a:t>
            </a:r>
          </a:p>
          <a:p>
            <a:pPr marL="0" indent="0">
              <a:buNone/>
            </a:pPr>
            <a:r>
              <a:rPr lang="en-US" dirty="0" smtClean="0"/>
              <a:t>Henle Hazmat Training and Consulting, Inc.</a:t>
            </a:r>
          </a:p>
          <a:p>
            <a:pPr marL="0" indent="0">
              <a:buNone/>
            </a:pPr>
            <a:endParaRPr lang="en-US" dirty="0"/>
          </a:p>
          <a:p>
            <a:pPr marL="0" indent="0">
              <a:buNone/>
            </a:pPr>
            <a:r>
              <a:rPr lang="en-US" dirty="0" smtClean="0"/>
              <a:t>Funding for the plan:</a:t>
            </a:r>
          </a:p>
          <a:p>
            <a:pPr marL="0" indent="0">
              <a:buNone/>
            </a:pPr>
            <a:r>
              <a:rPr lang="en-US" dirty="0" smtClean="0"/>
              <a:t>Oregon State Fire Marshal</a:t>
            </a:r>
          </a:p>
          <a:p>
            <a:pPr marL="0" indent="0">
              <a:buNone/>
            </a:pPr>
            <a:r>
              <a:rPr lang="en-US" dirty="0" smtClean="0"/>
              <a:t>Hazardous Materials Emergency Preparedness Grant $11,250</a:t>
            </a:r>
          </a:p>
          <a:p>
            <a:pPr marL="0" indent="0">
              <a:buNone/>
            </a:pPr>
            <a:r>
              <a:rPr lang="en-US" dirty="0" smtClean="0"/>
              <a:t>Port of St Helens Partnership Program Fund</a:t>
            </a:r>
          </a:p>
          <a:p>
            <a:pPr marL="0" indent="0">
              <a:buNone/>
            </a:pPr>
            <a:r>
              <a:rPr lang="en-US" dirty="0" smtClean="0"/>
              <a:t>$4,250</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93053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19200"/>
            <a:ext cx="8305800" cy="3352800"/>
          </a:xfrm>
        </p:spPr>
        <p:txBody>
          <a:bodyPr/>
          <a:lstStyle/>
          <a:p>
            <a:r>
              <a:rPr lang="en-US" dirty="0" smtClean="0"/>
              <a:t>This HM Transportation Plan was developed for First Response Agencies not for State or Federal Response plan.</a:t>
            </a:r>
            <a:endParaRPr lang="en-US" dirty="0"/>
          </a:p>
        </p:txBody>
      </p:sp>
    </p:spTree>
    <p:extLst>
      <p:ext uri="{BB962C8B-B14F-4D97-AF65-F5344CB8AC3E}">
        <p14:creationId xmlns:p14="http://schemas.microsoft.com/office/powerpoint/2010/main" val="1378985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690959932"/>
              </p:ext>
            </p:extLst>
          </p:nvPr>
        </p:nvGraphicFramePr>
        <p:xfrm>
          <a:off x="1295400" y="228600"/>
          <a:ext cx="6553200" cy="6400800"/>
        </p:xfrm>
        <a:graphic>
          <a:graphicData uri="http://schemas.openxmlformats.org/presentationml/2006/ole">
            <mc:AlternateContent xmlns:mc="http://schemas.openxmlformats.org/markup-compatibility/2006">
              <mc:Choice xmlns:v="urn:schemas-microsoft-com:vml" Requires="v">
                <p:oleObj spid="_x0000_s1065" name="Acrobat Document" r:id="rId3" imgW="5829199" imgH="7543800" progId="Acrobat.Document.2015">
                  <p:embed/>
                </p:oleObj>
              </mc:Choice>
              <mc:Fallback>
                <p:oleObj name="Acrobat Document" r:id="rId3" imgW="5829199" imgH="7543800" progId="Acrobat.Document.2015">
                  <p:embed/>
                  <p:pic>
                    <p:nvPicPr>
                      <p:cNvPr id="0" name=""/>
                      <p:cNvPicPr/>
                      <p:nvPr/>
                    </p:nvPicPr>
                    <p:blipFill>
                      <a:blip r:embed="rId4"/>
                      <a:stretch>
                        <a:fillRect/>
                      </a:stretch>
                    </p:blipFill>
                    <p:spPr>
                      <a:xfrm>
                        <a:off x="1295400" y="228600"/>
                        <a:ext cx="6553200" cy="6400800"/>
                      </a:xfrm>
                      <a:prstGeom prst="rect">
                        <a:avLst/>
                      </a:prstGeom>
                    </p:spPr>
                  </p:pic>
                </p:oleObj>
              </mc:Fallback>
            </mc:AlternateContent>
          </a:graphicData>
        </a:graphic>
      </p:graphicFrame>
      <p:cxnSp>
        <p:nvCxnSpPr>
          <p:cNvPr id="7" name="Straight Connector 6"/>
          <p:cNvCxnSpPr/>
          <p:nvPr/>
        </p:nvCxnSpPr>
        <p:spPr>
          <a:xfrm>
            <a:off x="5562600" y="1219200"/>
            <a:ext cx="0" cy="1752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810000" y="1219200"/>
            <a:ext cx="1676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810000" y="1219200"/>
            <a:ext cx="0" cy="160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810000" y="2971800"/>
            <a:ext cx="175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810000" y="28194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486400" y="1219200"/>
            <a:ext cx="76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2201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Core Group</a:t>
            </a:r>
            <a:endParaRPr lang="en-US" dirty="0"/>
          </a:p>
        </p:txBody>
      </p:sp>
      <p:sp>
        <p:nvSpPr>
          <p:cNvPr id="3" name="Content Placeholder 2"/>
          <p:cNvSpPr>
            <a:spLocks noGrp="1"/>
          </p:cNvSpPr>
          <p:nvPr>
            <p:ph idx="1"/>
          </p:nvPr>
        </p:nvSpPr>
        <p:spPr/>
        <p:txBody>
          <a:bodyPr/>
          <a:lstStyle/>
          <a:p>
            <a:r>
              <a:rPr lang="en-US" dirty="0" smtClean="0"/>
              <a:t>Henle Hazmat Training &amp; Consulting - 2</a:t>
            </a:r>
          </a:p>
          <a:p>
            <a:r>
              <a:rPr lang="en-US" dirty="0" smtClean="0"/>
              <a:t>Oregon State Fire Marshal – 2</a:t>
            </a:r>
          </a:p>
          <a:p>
            <a:r>
              <a:rPr lang="en-US" dirty="0" smtClean="0"/>
              <a:t>Portland Western Railroad – 2</a:t>
            </a:r>
          </a:p>
          <a:p>
            <a:r>
              <a:rPr lang="en-US" dirty="0" smtClean="0"/>
              <a:t>OSFM Hazmat Teams - 2</a:t>
            </a:r>
          </a:p>
          <a:p>
            <a:r>
              <a:rPr lang="en-US" dirty="0" smtClean="0"/>
              <a:t>Columbia County Emergency Management – 2</a:t>
            </a:r>
          </a:p>
          <a:p>
            <a:r>
              <a:rPr lang="en-US" dirty="0" smtClean="0"/>
              <a:t>Columbia County Road Department - 1</a:t>
            </a:r>
          </a:p>
          <a:p>
            <a:r>
              <a:rPr lang="en-US" dirty="0" smtClean="0"/>
              <a:t>Columbia 911 - 2</a:t>
            </a:r>
          </a:p>
          <a:p>
            <a:r>
              <a:rPr lang="en-US" dirty="0" smtClean="0"/>
              <a:t>Fire Agencies – 3</a:t>
            </a:r>
          </a:p>
          <a:p>
            <a:endParaRPr lang="en-US" dirty="0"/>
          </a:p>
        </p:txBody>
      </p:sp>
    </p:spTree>
    <p:extLst>
      <p:ext uri="{BB962C8B-B14F-4D97-AF65-F5344CB8AC3E}">
        <p14:creationId xmlns:p14="http://schemas.microsoft.com/office/powerpoint/2010/main" val="19268782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994</TotalTime>
  <Words>755</Words>
  <Application>Microsoft Office PowerPoint</Application>
  <PresentationFormat>On-screen Show (4:3)</PresentationFormat>
  <Paragraphs>142</Paragraphs>
  <Slides>27</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Flow</vt:lpstr>
      <vt:lpstr>Acrobat Document</vt:lpstr>
      <vt:lpstr>Columbia County Hazardous Material Transportation by  Rail Plan</vt:lpstr>
      <vt:lpstr>PowerPoint Presentation</vt:lpstr>
      <vt:lpstr>PowerPoint Presentation</vt:lpstr>
      <vt:lpstr>PowerPoint Presentation</vt:lpstr>
      <vt:lpstr>PowerPoint Presentation</vt:lpstr>
      <vt:lpstr>HM Transportation by Rail Plan</vt:lpstr>
      <vt:lpstr>This HM Transportation Plan was developed for First Response Agencies not for State or Federal Response plan.</vt:lpstr>
      <vt:lpstr>PowerPoint Presentation</vt:lpstr>
      <vt:lpstr>Core Group</vt:lpstr>
      <vt:lpstr>Large Group Participation</vt:lpstr>
      <vt:lpstr>Determine Top 10 most Hazardous Material Transported by Rail</vt:lpstr>
      <vt:lpstr>Plan is almost 220 pages</vt:lpstr>
      <vt:lpstr>Operational Guide Lines</vt:lpstr>
      <vt:lpstr>PowerPoint Presentation</vt:lpstr>
      <vt:lpstr>PowerPoint Presentation</vt:lpstr>
      <vt:lpstr> Lead Agency</vt:lpstr>
      <vt:lpstr>PowerPoint Presentation</vt:lpstr>
      <vt:lpstr>PowerPoint Presentation</vt:lpstr>
      <vt:lpstr>PowerPoint Presentation</vt:lpstr>
      <vt:lpstr>PowerPoint Presentation</vt:lpstr>
      <vt:lpstr>Supporting Agencies</vt:lpstr>
      <vt:lpstr>Safety Data Sheets and Railroad Chemical Guidelines</vt:lpstr>
      <vt:lpstr>PowerPoint Presentation</vt:lpstr>
      <vt:lpstr>PowerPoint Presentation</vt:lpstr>
      <vt:lpstr>Response Packet for fire engines</vt:lpstr>
      <vt:lpstr>What Worked for us</vt:lpstr>
      <vt:lpstr>For any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Columbia County Oregon Hazardous Material Transportation by  Rail Plan</dc:title>
  <dc:creator>Mike Greisen</dc:creator>
  <cp:lastModifiedBy>Mike Greisen</cp:lastModifiedBy>
  <cp:revision>41</cp:revision>
  <cp:lastPrinted>2017-05-20T21:37:43Z</cp:lastPrinted>
  <dcterms:created xsi:type="dcterms:W3CDTF">2017-05-19T16:02:05Z</dcterms:created>
  <dcterms:modified xsi:type="dcterms:W3CDTF">2017-05-21T19:31:10Z</dcterms:modified>
</cp:coreProperties>
</file>